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sana\Desktop\&#1042;&#1047;&#1040;&#1048;&#1052;&#1054;&#1055;&#1054;&#1053;&#1048;&#1052;&#1040;&#1053;&#1048;&#1045;\&#1075;&#1088;&#1072;&#1092;&#1080;&#1082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sana\Desktop\&#1042;&#1047;&#1040;&#1048;&#1052;&#1054;&#1055;&#1054;&#1053;&#1048;&#1052;&#1040;&#1053;&#1048;&#1045;\&#1075;&#1088;&#1072;&#1092;&#1080;&#1082;&#108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751096982054625E-2"/>
          <c:y val="9.8491615347614817E-2"/>
          <c:w val="0.84249780603589075"/>
          <c:h val="0.803016769304770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325-49C1-AE08-BA2063726D0A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325-49C1-AE08-BA2063726D0A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8325-49C1-AE08-BA2063726D0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25-49C1-AE08-BA2063726D0A}"/>
                </c:ext>
              </c:extLst>
            </c:dLbl>
            <c:dLbl>
              <c:idx val="1"/>
              <c:layout>
                <c:manualLayout>
                  <c:x val="3.0555555555555555E-2"/>
                  <c:y val="0.237185929648241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9517F49-97BA-46E2-86F5-9721B26CA471}" type="CATEGORYNAME">
                      <a:rPr lang="ru-RU" sz="1800">
                        <a:solidFill>
                          <a:srgbClr val="FF0000"/>
                        </a:solidFill>
                      </a:rPr>
                      <a:pPr>
                        <a:defRPr sz="1800">
                          <a:solidFill>
                            <a:srgbClr val="FF0000"/>
                          </a:solidFill>
                        </a:defRPr>
                      </a:pPr>
                      <a:t>[ИМЯ КАТЕГОРИИ]</a:t>
                    </a:fld>
                    <a:r>
                      <a:rPr lang="ru-RU" sz="1800" baseline="0">
                        <a:solidFill>
                          <a:srgbClr val="FF0000"/>
                        </a:solidFill>
                      </a:rPr>
                      <a:t>, </a:t>
                    </a:r>
                    <a:fld id="{229EA685-4D7D-4C92-A301-AD3CCD799D19}" type="PERCENTAGE">
                      <a:rPr lang="ru-RU" sz="1800" baseline="0">
                        <a:solidFill>
                          <a:srgbClr val="FF0000"/>
                        </a:solidFill>
                      </a:rPr>
                      <a:pPr>
                        <a:defRPr sz="1800">
                          <a:solidFill>
                            <a:srgbClr val="FF0000"/>
                          </a:solidFill>
                        </a:defRPr>
                      </a:pPr>
                      <a:t>[ПРОЦЕНТ]</a:t>
                    </a:fld>
                    <a:endParaRPr lang="ru-RU" sz="1800" baseline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325-49C1-AE08-BA2063726D0A}"/>
                </c:ext>
              </c:extLst>
            </c:dLbl>
            <c:dLbl>
              <c:idx val="2"/>
              <c:layout>
                <c:manualLayout>
                  <c:x val="-7.4169015736050545E-2"/>
                  <c:y val="1.685200609980272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665288713910763"/>
                      <c:h val="0.23990740740740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325-49C1-AE08-BA2063726D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Повышение качества жизни</c:v>
                </c:pt>
                <c:pt idx="1">
                  <c:v>Диалог поколений и культура памяти</c:v>
                </c:pt>
                <c:pt idx="2">
                  <c:v>Развитие социальной инфраструктуры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</c:v>
                </c:pt>
                <c:pt idx="1">
                  <c:v>28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325-49C1-AE08-BA2063726D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Лист1!$B$28</c:f>
              <c:strCache>
                <c:ptCount val="1"/>
                <c:pt idx="0">
                  <c:v>Количество проектов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Лист1!$A$29:$A$34</c:f>
              <c:strCache>
                <c:ptCount val="6"/>
                <c:pt idx="0">
                  <c:v>Досуг</c:v>
                </c:pt>
                <c:pt idx="1">
                  <c:v>Прямая помощь</c:v>
                </c:pt>
                <c:pt idx="2">
                  <c:v>Психологическая и физическая реабилитация</c:v>
                </c:pt>
                <c:pt idx="3">
                  <c:v>Образование</c:v>
                </c:pt>
                <c:pt idx="4">
                  <c:v>Просвещение</c:v>
                </c:pt>
                <c:pt idx="5">
                  <c:v>Правовая помощь</c:v>
                </c:pt>
              </c:strCache>
            </c:strRef>
          </c:cat>
          <c:val>
            <c:numRef>
              <c:f>Лист1!$B$29:$B$34</c:f>
              <c:numCache>
                <c:formatCode>General</c:formatCode>
                <c:ptCount val="6"/>
                <c:pt idx="0">
                  <c:v>101</c:v>
                </c:pt>
                <c:pt idx="1">
                  <c:v>82</c:v>
                </c:pt>
                <c:pt idx="2">
                  <c:v>45</c:v>
                </c:pt>
                <c:pt idx="3">
                  <c:v>36</c:v>
                </c:pt>
                <c:pt idx="4">
                  <c:v>10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5-44EB-9FF4-9952068A13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22574352"/>
        <c:axId val="522575528"/>
        <c:axId val="0"/>
      </c:bar3DChart>
      <c:catAx>
        <c:axId val="522574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2575528"/>
        <c:crosses val="autoZero"/>
        <c:auto val="1"/>
        <c:lblAlgn val="ctr"/>
        <c:lblOffset val="100"/>
        <c:noMultiLvlLbl val="0"/>
      </c:catAx>
      <c:valAx>
        <c:axId val="522575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2574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Лист1!$A$59:$A$61</c:f>
              <c:strCache>
                <c:ptCount val="3"/>
                <c:pt idx="0">
                  <c:v>Культура памяти</c:v>
                </c:pt>
                <c:pt idx="1">
                  <c:v>Трансляция культуры</c:v>
                </c:pt>
                <c:pt idx="2">
                  <c:v>Взаимодействие поколений</c:v>
                </c:pt>
              </c:strCache>
            </c:strRef>
          </c:cat>
          <c:val>
            <c:numRef>
              <c:f>Лист1!$B$59:$B$61</c:f>
              <c:numCache>
                <c:formatCode>General</c:formatCode>
                <c:ptCount val="3"/>
                <c:pt idx="0">
                  <c:v>69</c:v>
                </c:pt>
                <c:pt idx="1">
                  <c:v>17</c:v>
                </c:pt>
                <c:pt idx="2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2A-4977-BA3E-CF3B0FB69C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22575136"/>
        <c:axId val="522575920"/>
        <c:axId val="0"/>
      </c:bar3DChart>
      <c:catAx>
        <c:axId val="522575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2575920"/>
        <c:crosses val="autoZero"/>
        <c:auto val="1"/>
        <c:lblAlgn val="ctr"/>
        <c:lblOffset val="100"/>
        <c:noMultiLvlLbl val="0"/>
      </c:catAx>
      <c:valAx>
        <c:axId val="522575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2575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Лист1!$A$76:$A$77</c:f>
              <c:strCache>
                <c:ptCount val="2"/>
                <c:pt idx="0">
                  <c:v>Развитие волонтерства</c:v>
                </c:pt>
                <c:pt idx="1">
                  <c:v>Развитие инфраструктуры работы с пожилыми</c:v>
                </c:pt>
              </c:strCache>
            </c:strRef>
          </c:cat>
          <c:val>
            <c:numRef>
              <c:f>Лист1!$B$76:$B$77</c:f>
              <c:numCache>
                <c:formatCode>General</c:formatCode>
                <c:ptCount val="2"/>
                <c:pt idx="0">
                  <c:v>45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8D-4961-96C3-7DACFF2307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67046648"/>
        <c:axId val="467049272"/>
        <c:axId val="0"/>
      </c:bar3DChart>
      <c:catAx>
        <c:axId val="467046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7049272"/>
        <c:crosses val="autoZero"/>
        <c:auto val="1"/>
        <c:lblAlgn val="ctr"/>
        <c:lblOffset val="100"/>
        <c:noMultiLvlLbl val="0"/>
      </c:catAx>
      <c:valAx>
        <c:axId val="467049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7046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/>
              <a:t>Программа «Место встречи: диалог»: 10 лет реализации в Беларуси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 результатам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3682012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результаты разворачивания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Развитие и мультипликация инновационных форм работы с пожилыми</a:t>
            </a:r>
          </a:p>
          <a:p>
            <a:r>
              <a:rPr lang="ru-RU" sz="2400" dirty="0"/>
              <a:t>Непрямые эффекты: развитие общественных организаций и инициатив</a:t>
            </a:r>
          </a:p>
          <a:p>
            <a:r>
              <a:rPr lang="ru-RU" sz="2400" dirty="0"/>
              <a:t>Вопросы культуры памяти как наиболее проблемный момент реализации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03113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Общая информация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Старт: 2009 год</a:t>
            </a:r>
          </a:p>
          <a:p>
            <a:r>
              <a:rPr lang="ru-RU" dirty="0"/>
              <a:t>Реализовано 115 проектов (28 находятся в стадии реализации)</a:t>
            </a:r>
          </a:p>
          <a:p>
            <a:r>
              <a:rPr lang="ru-RU" dirty="0"/>
              <a:t>Основная цель – повышение качества жизни бывших узников нацизма и пожилых людей в целом</a:t>
            </a:r>
          </a:p>
          <a:p>
            <a:pPr marL="0" indent="0">
              <a:buNone/>
            </a:pPr>
            <a:r>
              <a:rPr lang="ru-RU" dirty="0"/>
              <a:t>Основные типы действий:</a:t>
            </a:r>
          </a:p>
          <a:p>
            <a:pPr lvl="0"/>
            <a:r>
              <a:rPr lang="ru-RU" dirty="0"/>
              <a:t>улучшение актуального качества жизни людей из целевой группы; </a:t>
            </a:r>
          </a:p>
          <a:p>
            <a:pPr lvl="0"/>
            <a:r>
              <a:rPr lang="ru-RU" dirty="0"/>
              <a:t>стимулирование социальной активности представителей целевых групп;</a:t>
            </a:r>
          </a:p>
          <a:p>
            <a:pPr lvl="0"/>
            <a:r>
              <a:rPr lang="ru-RU" dirty="0"/>
              <a:t>стимулирование развития социальных услуг и содействие формированию дополнительной инфраструктуры социальных услуг;</a:t>
            </a:r>
          </a:p>
          <a:p>
            <a:pPr lvl="0"/>
            <a:r>
              <a:rPr lang="ru-RU" dirty="0"/>
              <a:t>работа с культурой памяти и трансляцией опыта между поколениями.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36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 эффектов программы: исследование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ноябрь 2018 – июнь 2019</a:t>
            </a:r>
          </a:p>
          <a:p>
            <a:r>
              <a:rPr lang="ru-RU" dirty="0"/>
              <a:t>Анализ контекста реализации программы, динамики изменений за 10 лет</a:t>
            </a:r>
          </a:p>
          <a:p>
            <a:r>
              <a:rPr lang="ru-RU" dirty="0"/>
              <a:t>Анализ документов программы (проекты)</a:t>
            </a:r>
          </a:p>
          <a:p>
            <a:r>
              <a:rPr lang="ru-RU" dirty="0"/>
              <a:t>52 </a:t>
            </a:r>
            <a:r>
              <a:rPr lang="ru-RU" dirty="0" err="1"/>
              <a:t>полуструктурированных</a:t>
            </a:r>
            <a:r>
              <a:rPr lang="ru-RU" dirty="0"/>
              <a:t> интервью с участниками программы, включая менеджмент организаций-исполнителей проектов (28 интервью) и участников реализации проектов (12 представителей основной целевой группы программы, и 12 участников-волонтеров разного возраста)</a:t>
            </a:r>
          </a:p>
        </p:txBody>
      </p:sp>
    </p:spTree>
    <p:extLst>
      <p:ext uri="{BB962C8B-B14F-4D97-AF65-F5344CB8AC3E}">
        <p14:creationId xmlns:p14="http://schemas.microsoft.com/office/powerpoint/2010/main" val="183733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Охват основных целевых групп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257841"/>
              </p:ext>
            </p:extLst>
          </p:nvPr>
        </p:nvGraphicFramePr>
        <p:xfrm>
          <a:off x="1376216" y="2189018"/>
          <a:ext cx="7897787" cy="3223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8085">
                  <a:extLst>
                    <a:ext uri="{9D8B030D-6E8A-4147-A177-3AD203B41FA5}">
                      <a16:colId xmlns:a16="http://schemas.microsoft.com/office/drawing/2014/main" val="3204019262"/>
                    </a:ext>
                  </a:extLst>
                </a:gridCol>
                <a:gridCol w="848085">
                  <a:extLst>
                    <a:ext uri="{9D8B030D-6E8A-4147-A177-3AD203B41FA5}">
                      <a16:colId xmlns:a16="http://schemas.microsoft.com/office/drawing/2014/main" val="1498738682"/>
                    </a:ext>
                  </a:extLst>
                </a:gridCol>
                <a:gridCol w="848085">
                  <a:extLst>
                    <a:ext uri="{9D8B030D-6E8A-4147-A177-3AD203B41FA5}">
                      <a16:colId xmlns:a16="http://schemas.microsoft.com/office/drawing/2014/main" val="4214962881"/>
                    </a:ext>
                  </a:extLst>
                </a:gridCol>
                <a:gridCol w="727540">
                  <a:extLst>
                    <a:ext uri="{9D8B030D-6E8A-4147-A177-3AD203B41FA5}">
                      <a16:colId xmlns:a16="http://schemas.microsoft.com/office/drawing/2014/main" val="2783626165"/>
                    </a:ext>
                  </a:extLst>
                </a:gridCol>
                <a:gridCol w="868602">
                  <a:extLst>
                    <a:ext uri="{9D8B030D-6E8A-4147-A177-3AD203B41FA5}">
                      <a16:colId xmlns:a16="http://schemas.microsoft.com/office/drawing/2014/main" val="1227371575"/>
                    </a:ext>
                  </a:extLst>
                </a:gridCol>
                <a:gridCol w="868602">
                  <a:extLst>
                    <a:ext uri="{9D8B030D-6E8A-4147-A177-3AD203B41FA5}">
                      <a16:colId xmlns:a16="http://schemas.microsoft.com/office/drawing/2014/main" val="364020477"/>
                    </a:ext>
                  </a:extLst>
                </a:gridCol>
                <a:gridCol w="707022">
                  <a:extLst>
                    <a:ext uri="{9D8B030D-6E8A-4147-A177-3AD203B41FA5}">
                      <a16:colId xmlns:a16="http://schemas.microsoft.com/office/drawing/2014/main" val="1031465795"/>
                    </a:ext>
                  </a:extLst>
                </a:gridCol>
                <a:gridCol w="786529">
                  <a:extLst>
                    <a:ext uri="{9D8B030D-6E8A-4147-A177-3AD203B41FA5}">
                      <a16:colId xmlns:a16="http://schemas.microsoft.com/office/drawing/2014/main" val="2625512390"/>
                    </a:ext>
                  </a:extLst>
                </a:gridCol>
                <a:gridCol w="675391">
                  <a:extLst>
                    <a:ext uri="{9D8B030D-6E8A-4147-A177-3AD203B41FA5}">
                      <a16:colId xmlns:a16="http://schemas.microsoft.com/office/drawing/2014/main" val="3693547244"/>
                    </a:ext>
                  </a:extLst>
                </a:gridCol>
                <a:gridCol w="719846">
                  <a:extLst>
                    <a:ext uri="{9D8B030D-6E8A-4147-A177-3AD203B41FA5}">
                      <a16:colId xmlns:a16="http://schemas.microsoft.com/office/drawing/2014/main" val="762994986"/>
                    </a:ext>
                  </a:extLst>
                </a:gridCol>
              </a:tblGrid>
              <a:tr h="111762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Жертвы нацизма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вовлеченных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Военное поколение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вовлеченных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Другие пожилые люди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вовлеченных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:a16="http://schemas.microsoft.com/office/drawing/2014/main" val="1746557740"/>
                  </a:ext>
                </a:extLst>
              </a:tr>
              <a:tr h="1745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охват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вовлечение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охват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вовлечение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охват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вовлечение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690921"/>
                  </a:ext>
                </a:extLst>
              </a:tr>
              <a:tr h="359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Всего: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13389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5885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43,95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8151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1960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24,05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24844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6556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26,4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5806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92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ru-RU" b="1" dirty="0"/>
              <a:t>География программы</a:t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Объект 3" descr="C:\Users\Andrei\Pictures\Belarus Project\Беларусь-области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0" y="1256145"/>
            <a:ext cx="5615709" cy="49599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158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Доля разных сфер деятельности в программе</a:t>
            </a:r>
            <a:br>
              <a:rPr lang="en-US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50488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306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3564"/>
          </a:xfrm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Количество проектов, которые имели компонент, связанный с повышением качества жизни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07974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6372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37309"/>
            <a:ext cx="8596668" cy="1634836"/>
          </a:xfrm>
        </p:spPr>
        <p:txBody>
          <a:bodyPr>
            <a:normAutofit fontScale="90000"/>
          </a:bodyPr>
          <a:lstStyle/>
          <a:p>
            <a:r>
              <a:rPr lang="ru-RU" dirty="0"/>
              <a:t>Количество проектов, которые имели компонент, связанный с организацией диалога поколений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767726"/>
              </p:ext>
            </p:extLst>
          </p:nvPr>
        </p:nvGraphicFramePr>
        <p:xfrm>
          <a:off x="677863" y="1995054"/>
          <a:ext cx="8596312" cy="4046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8209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Количество проектов, которые имели компонент, связанный с развитием социальной инфраструктуры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34661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839696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256</Words>
  <Application>Microsoft Office PowerPoint</Application>
  <PresentationFormat>Широкоэкранный</PresentationFormat>
  <Paragraphs>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Аспект</vt:lpstr>
      <vt:lpstr>Программа «Место встречи: диалог»: 10 лет реализации в Беларуси</vt:lpstr>
      <vt:lpstr>Общая информация</vt:lpstr>
      <vt:lpstr>Оценка эффектов программы: исследование</vt:lpstr>
      <vt:lpstr>Охват основных целевых групп</vt:lpstr>
      <vt:lpstr>География программы </vt:lpstr>
      <vt:lpstr>Доля разных сфер деятельности в программе </vt:lpstr>
      <vt:lpstr>Количество проектов, которые имели компонент, связанный с повышением качества жизни</vt:lpstr>
      <vt:lpstr>Количество проектов, которые имели компонент, связанный с организацией диалога поколений  </vt:lpstr>
      <vt:lpstr>Количество проектов, которые имели компонент, связанный с развитием социальной инфраструктуры </vt:lpstr>
      <vt:lpstr>Основные результаты разворачивания программы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«Место встречи: диалог»: 10 лет реализации в Беларуси</dc:title>
  <dc:creator>Aksana</dc:creator>
  <cp:lastModifiedBy>Анжелика</cp:lastModifiedBy>
  <cp:revision>3</cp:revision>
  <dcterms:created xsi:type="dcterms:W3CDTF">2019-07-01T08:49:10Z</dcterms:created>
  <dcterms:modified xsi:type="dcterms:W3CDTF">2019-09-30T14:31:12Z</dcterms:modified>
</cp:coreProperties>
</file>